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3"/>
  </p:notesMasterIdLst>
  <p:sldIdLst>
    <p:sldId id="307" r:id="rId2"/>
    <p:sldId id="308" r:id="rId3"/>
    <p:sldId id="309" r:id="rId4"/>
    <p:sldId id="311" r:id="rId5"/>
    <p:sldId id="312" r:id="rId6"/>
    <p:sldId id="313" r:id="rId7"/>
    <p:sldId id="314" r:id="rId8"/>
    <p:sldId id="315" r:id="rId9"/>
    <p:sldId id="320" r:id="rId10"/>
    <p:sldId id="317" r:id="rId11"/>
    <p:sldId id="32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диагностика инновациолнного потенциала педагога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-0.18832684167990069"/>
                  <c:y val="-0.18842224601306942"/>
                </c:manualLayout>
              </c:layout>
              <c:tx>
                <c:rich>
                  <a:bodyPr/>
                  <a:lstStyle/>
                  <a:p>
                    <a:pPr>
                      <a:defRPr sz="3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3200" b="1">
                        <a:latin typeface="Times New Roman" pitchFamily="18" charset="0"/>
                        <a:cs typeface="Times New Roman" pitchFamily="18" charset="0"/>
                      </a:rPr>
                      <a:t>42</a:t>
                    </a:r>
                    <a:r>
                      <a:rPr lang="en-US" sz="3200" b="1" baseline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3200" b="1" baseline="0"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3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0.17480165602514752"/>
                  <c:y val="6.5729817899021437E-2"/>
                </c:manualLayout>
              </c:layout>
              <c:tx>
                <c:rich>
                  <a:bodyPr/>
                  <a:lstStyle/>
                  <a:p>
                    <a:pPr>
                      <a:defRPr sz="3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3200" b="1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3200"/>
                      <a:t>7</a:t>
                    </a:r>
                    <a:r>
                      <a:rPr lang="ru-RU" sz="3200" baseline="0"/>
                      <a:t> чел.</a:t>
                    </a:r>
                    <a:endParaRPr lang="en-US" sz="320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высокий уровень</c:v>
                </c:pt>
                <c:pt idx="1">
                  <c:v>средний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2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4512795275590618E-2"/>
          <c:y val="0.20096186023622062"/>
          <c:w val="0.53651295931758469"/>
          <c:h val="0.706185777559055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способность педагогов к развитию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8069775262467189"/>
                  <c:y val="-8.6810777559055113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15</a:t>
                    </a:r>
                    <a:r>
                      <a:rPr lang="ru-RU" sz="24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10</a:t>
                    </a:r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9.7178395669291456E-2"/>
                  <c:y val="7.8587106299212603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2400" b="1" dirty="0" smtClean="0"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тормозят развитие встретившись с препятствием</c:v>
                </c:pt>
                <c:pt idx="1">
                  <c:v>не анализируют свою деятельность</c:v>
                </c:pt>
                <c:pt idx="2">
                  <c:v>не читают и не оставляют времени на развитие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Факторы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влияющие на 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факторы, влияющие на развитие педагога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smtClean="0">
                        <a:latin typeface="Times New Roman" pitchFamily="18" charset="0"/>
                        <a:cs typeface="Times New Roman" pitchFamily="18" charset="0"/>
                      </a:rPr>
                      <a:t>40</a:t>
                    </a:r>
                    <a:r>
                      <a:rPr lang="ru-RU" sz="2000" b="1" smtClean="0">
                        <a:latin typeface="Times New Roman" pitchFamily="18" charset="0"/>
                        <a:cs typeface="Times New Roman" pitchFamily="18" charset="0"/>
                      </a:rPr>
                      <a:t> чел. </a:t>
                    </a:r>
                    <a:endParaRPr lang="en-US" sz="20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 чел.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r>
                      <a:rPr lang="ru-RU" smtClean="0"/>
                      <a:t> чел.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собственная инерция</c:v>
                </c:pt>
                <c:pt idx="1">
                  <c:v>разочарование из-за неудач</c:v>
                </c:pt>
                <c:pt idx="2">
                  <c:v>отсутствие времени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22</c:v>
                </c:pt>
                <c:pt idx="2">
                  <c:v>33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86482-11E3-4FED-8504-AF5AA616DD33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9845C-EBA4-4698-AAC6-0CA22A7D5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ProPowerPoint\Шаблоны\Бизнес\Аналитик\Anali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1588"/>
            <a:ext cx="9147175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4464496" cy="72008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Бизнес\Аналитик\Analisis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1321C-37C9-4585-AECB-575A93B5ECD3}" type="datetimeFigureOut">
              <a:rPr lang="ru-RU"/>
              <a:pPr>
                <a:defRPr/>
              </a:pPr>
              <a:t>01.02.2018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FA117-4F17-4EE8-8FF0-C87FAAF9D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Бизнес\Аналитик\AnalisisSlai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590" y="1700808"/>
            <a:ext cx="82830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Модульный проект: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стратегия реализации ментальной модели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обучающей организации.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5229200"/>
            <a:ext cx="7143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Успенская М.В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директора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МОАУ «Лицей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121»Советского района г. Казани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978723" cy="5232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 «Профессиональное развитие педагога»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128792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Обучение управленческой команды у  ментора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213193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Установочный семинар. Представление 1 блока: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«Конструирование заданий на основе таксономии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149080"/>
            <a:ext cx="7128792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Посещение уроков, наблюдение за коллективом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5085184"/>
            <a:ext cx="7056784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команды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5949280"/>
            <a:ext cx="7128792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Обучение коллектива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тьюторами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836712"/>
            <a:ext cx="4011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928802"/>
            <a:ext cx="63382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Проектировочная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Организационно-мотивационная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Контролирующая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Информационно-консультационная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Аналитическая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Рефлексивная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332656"/>
            <a:ext cx="2136675" cy="7694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DEXP\Desktop\pedag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45024"/>
            <a:ext cx="2160240" cy="1728192"/>
          </a:xfrm>
          <a:prstGeom prst="rect">
            <a:avLst/>
          </a:prstGeom>
          <a:noFill/>
        </p:spPr>
      </p:pic>
      <p:pic>
        <p:nvPicPr>
          <p:cNvPr id="4" name="Picture 3" descr="C:\Users\DEXP\Desktop\0a176802b35ca9745ea76c6d4c84375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573016"/>
            <a:ext cx="2664296" cy="178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1992277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Передаёт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детям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628800"/>
            <a:ext cx="2592288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Обучает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своих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сотрудников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flipH="1">
            <a:off x="1907704" y="1102097"/>
            <a:ext cx="2580506" cy="526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6" idx="0"/>
          </p:cNvCxnSpPr>
          <p:nvPr/>
        </p:nvCxnSpPr>
        <p:spPr>
          <a:xfrm>
            <a:off x="4488210" y="1102097"/>
            <a:ext cx="2532062" cy="526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04664"/>
            <a:ext cx="7639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Основы самообучающейся организации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412776"/>
            <a:ext cx="49055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Индивидуальное совершенство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Ментальные модели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Единство взглядов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Коллективное обучение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Системное мышление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573016"/>
            <a:ext cx="77457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Самообучающаяся организация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место, в котором сотрудники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постоянно расширяют свои возможности, учатся тому,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учиться вместе.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XP\Desktop\interdispli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653136"/>
            <a:ext cx="2279465" cy="1520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397000"/>
          <a:ext cx="7128792" cy="431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Самообучающаяся организация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проектов для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обучения молодых специалистов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Аттестация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Мониторинг, открытые уроки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Объявление результатов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Установочный семинар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инструментов и форматов для обучения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Семинары, мастер-классы,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открытые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оценочной системы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Рефлексия. Мониторинг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332656"/>
            <a:ext cx="8457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Этапы построения самообучающейся организации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6913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мотивационный этап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5031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группа высокого педагогического мастерства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группа «Совершенствования»- кандидаты для перехода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группу  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группа «Становления» – молодые специалисты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группа, нуждающаяся в постоянной методической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помощи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971600" y="1412776"/>
          <a:ext cx="73448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432376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03648" y="3326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149080"/>
            <a:ext cx="67081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Стимулирующие факторы: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и влияние руководителя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на курсах повышения квалификации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6632"/>
            <a:ext cx="7978723" cy="95410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«Профессиональное развитие педагога»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1556792"/>
            <a:ext cx="5328592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Конструирование заданий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 таксономии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2852936"/>
            <a:ext cx="5400600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Открытые задачи как инструмент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креативного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мышления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221088"/>
            <a:ext cx="5455341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ориентированные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0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Тема407</Template>
  <TotalTime>1183</TotalTime>
  <Words>278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Тема407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Василий</dc:creator>
  <cp:lastModifiedBy>User</cp:lastModifiedBy>
  <cp:revision>143</cp:revision>
  <dcterms:created xsi:type="dcterms:W3CDTF">2014-01-13T09:20:27Z</dcterms:created>
  <dcterms:modified xsi:type="dcterms:W3CDTF">2018-02-01T11:33:36Z</dcterms:modified>
</cp:coreProperties>
</file>